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64" r:id="rId1"/>
  </p:sldMasterIdLst>
  <p:sldIdLst>
    <p:sldId id="256" r:id="rId2"/>
    <p:sldId id="275" r:id="rId3"/>
    <p:sldId id="262" r:id="rId4"/>
    <p:sldId id="263" r:id="rId5"/>
    <p:sldId id="276" r:id="rId6"/>
    <p:sldId id="281" r:id="rId7"/>
    <p:sldId id="284" r:id="rId8"/>
    <p:sldId id="282" r:id="rId9"/>
    <p:sldId id="286" r:id="rId10"/>
    <p:sldId id="264" r:id="rId11"/>
    <p:sldId id="269" r:id="rId12"/>
    <p:sldId id="278" r:id="rId13"/>
    <p:sldId id="279" r:id="rId14"/>
    <p:sldId id="266" r:id="rId15"/>
    <p:sldId id="287" r:id="rId16"/>
    <p:sldId id="296" r:id="rId17"/>
    <p:sldId id="288" r:id="rId18"/>
    <p:sldId id="270" r:id="rId19"/>
    <p:sldId id="271" r:id="rId20"/>
    <p:sldId id="265" r:id="rId21"/>
    <p:sldId id="272" r:id="rId22"/>
    <p:sldId id="274" r:id="rId23"/>
    <p:sldId id="273" r:id="rId24"/>
    <p:sldId id="290" r:id="rId25"/>
    <p:sldId id="297" r:id="rId26"/>
    <p:sldId id="289" r:id="rId27"/>
    <p:sldId id="293" r:id="rId28"/>
    <p:sldId id="291" r:id="rId29"/>
    <p:sldId id="292" r:id="rId30"/>
    <p:sldId id="294" r:id="rId31"/>
    <p:sldId id="295" r:id="rId32"/>
    <p:sldId id="260" r:id="rId3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כ"ו/חשון/תשע"ד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כ"ו/חשון/תשע"ד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כ"ו/חשון/תשע"ד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כ"ו/חשון/תשע"ד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כ"ו/חשון/תשע"ד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כ"ו/חשון/תשע"ד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כ"ו/חשון/תשע"ד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כ"ו/חשון/תשע"ד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כ"ו/חשון/תשע"ד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כ"ו/חשון/תשע"ד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כ"ו/חשון/תשע"ד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כ"ו/חשון/תשע"ד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il/url?sa=i&amp;rct=j&amp;q=&amp;esrc=s&amp;frm=1&amp;source=images&amp;cd=&amp;cad=rja&amp;docid=C07MYCkulY16jM&amp;tbnid=PBVFHJaRtXdb7M:&amp;ved=0CAUQjRw&amp;url=http://www.researchrockstar.com/market-research-challenge-analysis-bias/&amp;ei=t1RwUtTQE4fL0AXJ04CICg&amp;psig=AFQjCNFF0K4w9N14NZwVelsR70_m7hcCfA&amp;ust=138317982143704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il/url?sa=i&amp;rct=j&amp;q=&amp;esrc=s&amp;frm=1&amp;source=images&amp;cd=&amp;cad=rja&amp;docid=C07MYCkulY16jM&amp;tbnid=PBVFHJaRtXdb7M:&amp;ved=0CAUQjRw&amp;url=http://www.researchrockstar.com/market-research-challenge-analysis-bias/&amp;ei=t1RwUtTQE4fL0AXJ04CICg&amp;psig=AFQjCNFF0K4w9N14NZwVelsR70_m7hcCfA&amp;ust=138317982143704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136904" cy="147002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Accurate Computation of Survival Statistics in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Genome-wide Studies</a:t>
            </a:r>
            <a:endParaRPr lang="he-IL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03648" y="3140968"/>
            <a:ext cx="6400800" cy="17526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Fabio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Vandin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Alexandra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Papoutsaki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Benjamin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J.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Raphael, Eli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Upfal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rtl="0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93096"/>
            <a:ext cx="2376264" cy="118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99792" y="620688"/>
            <a:ext cx="35911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Review of manuscript submitted to </a:t>
            </a:r>
          </a:p>
          <a:p>
            <a:pPr algn="ctr"/>
            <a:r>
              <a:rPr lang="en-US" b="1" i="1" dirty="0" smtClean="0"/>
              <a:t>PLOS Computational Biology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277788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log-rank test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log-rank </a:t>
            </a:r>
            <a:r>
              <a:rPr lang="en-US" sz="2800" dirty="0" smtClean="0"/>
              <a:t>test is </a:t>
            </a:r>
            <a:r>
              <a:rPr lang="en-US" sz="2800" dirty="0"/>
              <a:t>the most commonly used non-parametric test for comparing the survival </a:t>
            </a:r>
            <a:r>
              <a:rPr lang="en-US" sz="2800" dirty="0" smtClean="0"/>
              <a:t>distribution of </a:t>
            </a:r>
            <a:r>
              <a:rPr lang="en-US" sz="2800" dirty="0"/>
              <a:t>two or more populations with data subject to </a:t>
            </a:r>
            <a:r>
              <a:rPr lang="en-US" sz="2800" dirty="0" smtClean="0"/>
              <a:t>censoring.</a:t>
            </a:r>
          </a:p>
          <a:p>
            <a:r>
              <a:rPr lang="en-US" sz="2800" dirty="0" smtClean="0"/>
              <a:t>Includes the </a:t>
            </a:r>
            <a:r>
              <a:rPr lang="en-US" sz="2800" dirty="0"/>
              <a:t>censored data in its statistic, rather then removing it from the </a:t>
            </a:r>
            <a:r>
              <a:rPr lang="en-US" sz="2800" dirty="0" smtClean="0"/>
              <a:t>data (important because a </a:t>
            </a:r>
            <a:r>
              <a:rPr lang="en-US" sz="2800" dirty="0"/>
              <a:t>large fraction of </a:t>
            </a:r>
            <a:r>
              <a:rPr lang="en-US" sz="2800" dirty="0" smtClean="0"/>
              <a:t>patients may </a:t>
            </a:r>
            <a:r>
              <a:rPr lang="en-US" sz="2800" dirty="0"/>
              <a:t>be </a:t>
            </a:r>
            <a:r>
              <a:rPr lang="en-US" sz="2800" dirty="0" smtClean="0"/>
              <a:t>censored).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Formulation of the log-rank test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7144833"/>
                  </p:ext>
                </p:extLst>
              </p:nvPr>
            </p:nvGraphicFramePr>
            <p:xfrm>
              <a:off x="755576" y="1340768"/>
              <a:ext cx="7776864" cy="2734158"/>
            </p:xfrm>
            <a:graphic>
              <a:graphicData uri="http://schemas.openxmlformats.org/drawingml/2006/table">
                <a:tbl>
                  <a:tblPr bandRow="1">
                    <a:tableStyleId>{3B4B98B0-60AC-42C2-AFA5-B58CD77FA1E5}</a:tableStyleId>
                  </a:tblPr>
                  <a:tblGrid>
                    <a:gridCol w="2372602"/>
                    <a:gridCol w="5404262"/>
                  </a:tblGrid>
                  <a:tr h="4068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600" i="1" dirty="0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600" i="1" dirty="0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60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 smtClean="0"/>
                        </a:p>
                        <a:p>
                          <a:endParaRPr lang="en-US" sz="1600" dirty="0"/>
                        </a:p>
                      </a:txBody>
                      <a:tcPr marL="61993" marR="61993" marT="30997" marB="30997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The two patient</a:t>
                          </a:r>
                          <a:r>
                            <a:rPr lang="en-US" sz="1600" baseline="0" dirty="0" smtClean="0"/>
                            <a:t> groups for which survival distribution is compared</a:t>
                          </a:r>
                          <a:endParaRPr lang="en-US" sz="1600" dirty="0"/>
                        </a:p>
                      </a:txBody>
                      <a:tcPr marL="61993" marR="61993" marT="30997" marB="30997" anchor="ctr"/>
                    </a:tc>
                  </a:tr>
                  <a:tr h="23288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 i="1" dirty="0" smtClean="0">
                                    <a:latin typeface="Cambria Math"/>
                                  </a:rPr>
                                  <m:t>&lt; 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600" i="1" dirty="0" smtClean="0">
                                    <a:latin typeface="Cambria Math"/>
                                  </a:rPr>
                                  <m:t>&lt; … &lt; 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 err="1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i="1" dirty="0" err="1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 smtClean="0"/>
                        </a:p>
                      </a:txBody>
                      <a:tcPr marL="61993" marR="61993" marT="30997" marB="30997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Times of observed, uncensored events</a:t>
                          </a:r>
                          <a:endParaRPr lang="en-US" sz="1600" dirty="0"/>
                        </a:p>
                      </a:txBody>
                      <a:tcPr marL="61993" marR="61993" marT="30997" marB="30997" anchor="ctr"/>
                    </a:tc>
                  </a:tr>
                  <a:tr h="4472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600" i="1" dirty="0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 smtClean="0"/>
                        </a:p>
                        <a:p>
                          <a:endParaRPr lang="en-US" sz="1600" dirty="0"/>
                        </a:p>
                      </a:txBody>
                      <a:tcPr marL="61993" marR="61993" marT="30997" marB="30997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Number of patients at risk at time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kern="1200" baseline="0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kern="1200" baseline="0" dirty="0" err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600" i="1" kern="1200" baseline="0" dirty="0" err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/>
                            <a:t> - the number of patients that survived (and were not censored) up to this time</a:t>
                          </a:r>
                        </a:p>
                      </a:txBody>
                      <a:tcPr marL="61993" marR="61993" marT="30997" marB="30997" anchor="ctr"/>
                    </a:tc>
                  </a:tr>
                  <a:tr h="30426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kern="1200" baseline="0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kern="1200" baseline="0" dirty="0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600" i="1" kern="1200" baseline="0" dirty="0" smtClean="0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1600" i="1" kern="1200" baseline="0" dirty="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600" i="1" kern="1200" baseline="0" dirty="0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dirty="0"/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i="1" kern="1200" baseline="0" dirty="0" smtClean="0">
                            <a:latin typeface="Cambria Math"/>
                          </a:endParaRPr>
                        </a:p>
                      </a:txBody>
                      <a:tcPr marL="61993" marR="61993" marT="30997" marB="30997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kern="1200" baseline="0" dirty="0" smtClean="0"/>
                            <a:t>Number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i="1" dirty="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kern="1200" baseline="0" dirty="0" smtClean="0"/>
                            <a:t> patients at risk at  time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kern="1200" baseline="0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kern="1200" baseline="0" dirty="0" err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600" i="1" kern="1200" baseline="0" dirty="0" err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endParaRPr lang="en-US" sz="1600" dirty="0"/>
                        </a:p>
                      </a:txBody>
                      <a:tcPr marL="61993" marR="61993" marT="30997" marB="30997" anchor="ctr"/>
                    </a:tc>
                  </a:tr>
                  <a:tr h="43466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kern="1200" baseline="0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kern="1200" baseline="0" dirty="0" smtClean="0">
                                        <a:latin typeface="Cambria Math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600" i="1" kern="1200" baseline="0" dirty="0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kern="1200" baseline="0" dirty="0" smtClean="0"/>
                        </a:p>
                        <a:p>
                          <a:endParaRPr lang="en-US" sz="1600" dirty="0"/>
                        </a:p>
                      </a:txBody>
                      <a:tcPr marL="61993" marR="61993" marT="30997" marB="30997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kern="1200" baseline="0" dirty="0" smtClean="0"/>
                            <a:t>Number of observed uncensored events</a:t>
                          </a:r>
                        </a:p>
                        <a:p>
                          <a:r>
                            <a:rPr lang="en-US" sz="1600" kern="1200" baseline="0" dirty="0" smtClean="0"/>
                            <a:t>in the interval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kern="1200" baseline="0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 kern="1200" baseline="0" dirty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 kern="1200" baseline="0" dirty="0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600" i="1" kern="1200" baseline="0" dirty="0" smtClean="0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sz="1600" i="1" kern="1200" baseline="0" dirty="0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1600" i="1" kern="1200" baseline="0" dirty="0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600" b="0" i="1" kern="1200" baseline="0" dirty="0" smtClean="0">
                                      <a:latin typeface="Cambria Math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sz="1600" b="0" i="1" kern="1200" baseline="0" dirty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 kern="1200" baseline="0" dirty="0" err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600" i="1" kern="1200" baseline="0" dirty="0" err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US" sz="1600" kern="1200" baseline="0" dirty="0" smtClean="0"/>
                        </a:p>
                      </a:txBody>
                      <a:tcPr marL="61993" marR="61993" marT="30997" marB="30997" anchor="ctr"/>
                    </a:tc>
                  </a:tr>
                  <a:tr h="3971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kern="1200" baseline="0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kern="1200" baseline="0" dirty="0" smtClean="0">
                                        <a:latin typeface="Cambria Math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600" i="1" kern="1200" baseline="0" dirty="0" smtClean="0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1600" i="1" kern="1200" baseline="0" dirty="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600" i="1" kern="1200" baseline="0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kern="1200" baseline="0" dirty="0" smtClean="0"/>
                        </a:p>
                      </a:txBody>
                      <a:tcPr marL="61993" marR="61993" marT="30997" marB="30997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kern="1200" baseline="0" dirty="0" smtClean="0"/>
                            <a:t>Number of these events in group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i="1" dirty="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sz="1600" dirty="0"/>
                        </a:p>
                      </a:txBody>
                      <a:tcPr marL="61993" marR="61993" marT="30997" marB="30997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7144833"/>
                  </p:ext>
                </p:extLst>
              </p:nvPr>
            </p:nvGraphicFramePr>
            <p:xfrm>
              <a:off x="755576" y="1340768"/>
              <a:ext cx="7776864" cy="2734158"/>
            </p:xfrm>
            <a:graphic>
              <a:graphicData uri="http://schemas.openxmlformats.org/drawingml/2006/table">
                <a:tbl>
                  <a:tblPr bandRow="1">
                    <a:tableStyleId>{3B4B98B0-60AC-42C2-AFA5-B58CD77FA1E5}</a:tableStyleId>
                  </a:tblPr>
                  <a:tblGrid>
                    <a:gridCol w="2372602"/>
                    <a:gridCol w="5404262"/>
                  </a:tblGrid>
                  <a:tr h="549674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61993" marR="61993" marT="30997" marB="30997" anchor="ctr">
                        <a:blipFill rotWithShape="1">
                          <a:blip r:embed="rId2"/>
                          <a:stretch>
                            <a:fillRect l="-257" t="-5556" r="-228021" b="-4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The two patient</a:t>
                          </a:r>
                          <a:r>
                            <a:rPr lang="en-US" sz="1600" baseline="0" dirty="0" smtClean="0"/>
                            <a:t> groups for which survival distribution is compared</a:t>
                          </a:r>
                          <a:endParaRPr lang="en-US" sz="1600" dirty="0"/>
                        </a:p>
                      </a:txBody>
                      <a:tcPr marL="61993" marR="61993" marT="30997" marB="30997" anchor="ctr"/>
                    </a:tc>
                  </a:tr>
                  <a:tr h="305834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61993" marR="61993" marT="30997" marB="30997" anchor="ctr">
                        <a:blipFill rotWithShape="1">
                          <a:blip r:embed="rId2"/>
                          <a:stretch>
                            <a:fillRect l="-257" t="-190000" r="-228021" b="-6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Times </a:t>
                          </a:r>
                          <a:r>
                            <a:rPr lang="en-US" sz="1600" dirty="0" smtClean="0"/>
                            <a:t>of observed, uncensored events</a:t>
                          </a:r>
                          <a:endParaRPr lang="en-US" sz="1600" dirty="0"/>
                        </a:p>
                      </a:txBody>
                      <a:tcPr marL="61993" marR="61993" marT="30997" marB="30997" anchor="ctr"/>
                    </a:tc>
                  </a:tr>
                  <a:tr h="569296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61993" marR="61993" marT="30997" marB="30997" anchor="ctr">
                        <a:blipFill rotWithShape="1">
                          <a:blip r:embed="rId2"/>
                          <a:stretch>
                            <a:fillRect l="-257" t="-155914" r="-228021" b="-2397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61993" marR="61993" marT="30997" marB="30997" anchor="ctr">
                        <a:blipFill rotWithShape="1">
                          <a:blip r:embed="rId2"/>
                          <a:stretch>
                            <a:fillRect l="-43968" t="-155914" b="-239785"/>
                          </a:stretch>
                        </a:blipFill>
                      </a:tcPr>
                    </a:tc>
                  </a:tr>
                  <a:tr h="325456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61993" marR="61993" marT="30997" marB="30997" anchor="ctr">
                        <a:blipFill rotWithShape="1">
                          <a:blip r:embed="rId2"/>
                          <a:stretch>
                            <a:fillRect l="-257" t="-440741" r="-228021" b="-3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61993" marR="61993" marT="30997" marB="30997" anchor="ctr">
                        <a:blipFill rotWithShape="1">
                          <a:blip r:embed="rId2"/>
                          <a:stretch>
                            <a:fillRect l="-43968" t="-440741" b="-312963"/>
                          </a:stretch>
                        </a:blipFill>
                      </a:tcPr>
                    </a:tc>
                  </a:tr>
                  <a:tr h="586758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61993" marR="61993" marT="30997" marB="30997" anchor="ctr">
                        <a:blipFill rotWithShape="1">
                          <a:blip r:embed="rId2"/>
                          <a:stretch>
                            <a:fillRect l="-257" t="-304167" r="-228021" b="-76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61993" marR="61993" marT="30997" marB="30997" anchor="ctr">
                        <a:blipFill rotWithShape="1">
                          <a:blip r:embed="rId2"/>
                          <a:stretch>
                            <a:fillRect l="-43968" t="-304167" b="-76042"/>
                          </a:stretch>
                        </a:blipFill>
                      </a:tcPr>
                    </a:tc>
                  </a:tr>
                  <a:tr h="3971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61993" marR="61993" marT="30997" marB="30997" anchor="ctr">
                        <a:blipFill rotWithShape="1">
                          <a:blip r:embed="rId2"/>
                          <a:stretch>
                            <a:fillRect l="-257" t="-596923" r="-228021" b="-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61993" marR="61993" marT="30997" marB="30997" anchor="ctr">
                        <a:blipFill rotWithShape="1">
                          <a:blip r:embed="rId2"/>
                          <a:stretch>
                            <a:fillRect l="-43968" t="-596923" b="-1230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91" y="4225899"/>
            <a:ext cx="20669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55071"/>
            <a:ext cx="33813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/>
              <p:cNvSpPr/>
              <p:nvPr/>
            </p:nvSpPr>
            <p:spPr>
              <a:xfrm>
                <a:off x="251520" y="4225899"/>
                <a:ext cx="6192687" cy="615553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dirty="0">
                          <a:latin typeface="Cambria Math"/>
                        </a:rPr>
                        <m:t>Assuming</m:t>
                      </m:r>
                      <m:r>
                        <a:rPr lang="en-US" sz="1600" dirty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dirty="0">
                          <a:latin typeface="Cambria Math"/>
                        </a:rPr>
                        <m:t>equal</m:t>
                      </m:r>
                      <m:r>
                        <a:rPr lang="en-US" sz="1600" dirty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dirty="0">
                          <a:latin typeface="Cambria Math"/>
                        </a:rPr>
                        <m:t>survival</m:t>
                      </m:r>
                      <m:r>
                        <a:rPr lang="en-US" sz="1600" dirty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dirty="0">
                          <a:latin typeface="Cambria Math"/>
                        </a:rPr>
                        <m:t>distributions</m:t>
                      </m:r>
                      <m:r>
                        <a:rPr lang="en-US" sz="1600" dirty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dirty="0">
                          <a:latin typeface="Cambria Math"/>
                        </a:rPr>
                        <m:t>of</m:t>
                      </m:r>
                      <m:r>
                        <a:rPr lang="en-US" sz="1600" dirty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6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dirty="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a:rPr lang="en-US" sz="1600" dirty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dirty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dirty="0">
                          <a:latin typeface="Cambria Math"/>
                        </a:rPr>
                        <m:t>and</m:t>
                      </m:r>
                      <m:r>
                        <a:rPr lang="en-US" sz="1600" dirty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6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dirty="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a:rPr lang="en-US" sz="1600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dirty="0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1600" dirty="0">
                          <a:latin typeface="Cambria Math"/>
                        </a:rPr>
                        <m:t>then</m:t>
                      </m:r>
                      <m:r>
                        <a:rPr lang="en-US" sz="1600" dirty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dirty="0">
                          <a:latin typeface="Cambria Math"/>
                        </a:rPr>
                        <m:t>in</m:t>
                      </m:r>
                      <m:r>
                        <a:rPr lang="en-US" sz="1600" dirty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dirty="0">
                          <a:latin typeface="Cambria Math"/>
                        </a:rPr>
                        <m:t>expectation</m:t>
                      </m:r>
                      <m:r>
                        <a:rPr lang="en-US" sz="1600" dirty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he-IL" sz="1600" dirty="0">
                  <a:latin typeface="Cambria Math"/>
                </a:endParaRPr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3" name="מלבן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225899"/>
                <a:ext cx="6192687" cy="615553"/>
              </a:xfrm>
              <a:prstGeom prst="rect">
                <a:avLst/>
              </a:prstGeom>
              <a:blipFill rotWithShape="1">
                <a:blip r:embed="rId5"/>
                <a:stretch>
                  <a:fillRect r="-11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4"/>
              <p:cNvSpPr/>
              <p:nvPr/>
            </p:nvSpPr>
            <p:spPr>
              <a:xfrm>
                <a:off x="251520" y="5270382"/>
                <a:ext cx="4572000" cy="60760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0" dirty="0" smtClean="0">
                          <a:latin typeface="Cambria Math"/>
                        </a:rPr>
                        <m:t>The</m:t>
                      </m:r>
                      <m:r>
                        <a:rPr lang="en-US" sz="160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i="0" dirty="0" smtClean="0">
                          <a:latin typeface="Cambria Math"/>
                        </a:rPr>
                        <m:t>log</m:t>
                      </m:r>
                      <m:r>
                        <a:rPr lang="en-US" sz="1600" b="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i="0" dirty="0" smtClean="0">
                          <a:latin typeface="Cambria Math"/>
                        </a:rPr>
                        <m:t>rank</m:t>
                      </m:r>
                      <m:r>
                        <a:rPr lang="en-US" sz="160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i="0" dirty="0" smtClean="0">
                          <a:latin typeface="Cambria Math"/>
                        </a:rPr>
                        <m:t>statistic</m:t>
                      </m:r>
                      <m:r>
                        <a:rPr lang="en-US" sz="160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i="0" dirty="0" smtClean="0">
                          <a:latin typeface="Cambria Math"/>
                        </a:rPr>
                        <m:t>measures</m:t>
                      </m:r>
                      <m:r>
                        <a:rPr lang="en-US" sz="160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i="0" dirty="0">
                          <a:latin typeface="Cambria Math"/>
                        </a:rPr>
                        <m:t>the</m:t>
                      </m:r>
                      <m:r>
                        <a:rPr lang="en-US" sz="1600" i="0" dirty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i="0" dirty="0">
                          <a:latin typeface="Cambria Math"/>
                        </a:rPr>
                        <m:t>sum</m:t>
                      </m:r>
                      <m:r>
                        <a:rPr lang="en-US" sz="1600" i="0" dirty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i="0" dirty="0" smtClean="0">
                          <a:latin typeface="Cambria Math"/>
                        </a:rPr>
                        <m:t>of</m:t>
                      </m:r>
                      <m:r>
                        <a:rPr lang="en-US" sz="160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i="0" dirty="0" smtClean="0">
                          <a:latin typeface="Cambria Math"/>
                        </a:rPr>
                        <m:t>deviations</m:t>
                      </m:r>
                      <m:r>
                        <a:rPr lang="en-US" sz="160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i="0" dirty="0">
                          <a:latin typeface="Cambria Math"/>
                        </a:rPr>
                        <m:t>of</m:t>
                      </m:r>
                      <m:r>
                        <a:rPr lang="en-US" sz="1600" i="0" dirty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 dirty="0" smtClean="0"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 dirty="0" smtClean="0">
                              <a:latin typeface="Cambria Math"/>
                            </a:rPr>
                            <m:t>j</m:t>
                          </m:r>
                          <m:r>
                            <a:rPr lang="en-US" sz="1600" i="0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sz="1600" i="0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0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600" b="0" i="0" dirty="0" smtClean="0">
                  <a:latin typeface="Cambria Math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0" dirty="0">
                          <a:latin typeface="Cambria Math"/>
                        </a:rPr>
                        <m:t>from</m:t>
                      </m:r>
                      <m:r>
                        <a:rPr lang="en-US" sz="1600" i="0" dirty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i="0" dirty="0" smtClean="0">
                          <a:latin typeface="Cambria Math"/>
                        </a:rPr>
                        <m:t>the</m:t>
                      </m:r>
                      <m:r>
                        <a:rPr lang="en-US" sz="160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i="0" dirty="0" smtClean="0">
                          <a:latin typeface="Cambria Math"/>
                        </a:rPr>
                        <m:t>above</m:t>
                      </m:r>
                      <m:r>
                        <a:rPr lang="en-US" sz="160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i="0" dirty="0" smtClean="0">
                          <a:latin typeface="Cambria Math"/>
                        </a:rPr>
                        <m:t>equal</m:t>
                      </m:r>
                      <m:r>
                        <a:rPr lang="en-US" sz="160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i="0" dirty="0" smtClean="0">
                          <a:latin typeface="Cambria Math"/>
                        </a:rPr>
                        <m:t>distribution</m:t>
                      </m:r>
                      <m:r>
                        <a:rPr lang="en-US" sz="160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i="0" dirty="0" smtClean="0">
                          <a:latin typeface="Cambria Math"/>
                        </a:rPr>
                        <m:t>expectation</m:t>
                      </m:r>
                      <m:r>
                        <a:rPr lang="en-US" sz="1600" b="0" i="0" dirty="0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he-IL" sz="1600" dirty="0"/>
              </a:p>
            </p:txBody>
          </p:sp>
        </mc:Choice>
        <mc:Fallback xmlns="">
          <p:sp>
            <p:nvSpPr>
              <p:cNvPr id="5" name="מלבן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270382"/>
                <a:ext cx="4572000" cy="607602"/>
              </a:xfrm>
              <a:prstGeom prst="rect">
                <a:avLst/>
              </a:prstGeom>
              <a:blipFill rotWithShape="1">
                <a:blip r:embed="rId6"/>
                <a:stretch>
                  <a:fillRect r="-16133" b="-70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19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Calculation of log-rank statistic - Example</a:t>
            </a:r>
            <a:endParaRPr lang="he-IL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669"/>
            <a:ext cx="1152128" cy="665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5"/>
            <a:ext cx="293526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4"/>
              <p:cNvSpPr/>
              <p:nvPr/>
            </p:nvSpPr>
            <p:spPr>
              <a:xfrm>
                <a:off x="1547664" y="3441607"/>
                <a:ext cx="7272808" cy="2159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 ;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51</m:t>
                      </m:r>
                      <m:r>
                        <a:rPr lang="en-US" b="0" i="1" smtClean="0">
                          <a:latin typeface="Cambria Math"/>
                        </a:rPr>
                        <m:t> ;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    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;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20</m:t>
                      </m:r>
                      <m:r>
                        <a:rPr lang="en-US" b="0" i="1" smtClean="0">
                          <a:latin typeface="Cambria Math"/>
                        </a:rPr>
                        <m:t> ; </m:t>
                      </m:r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The first death was in week 6, when </a:t>
                </a:r>
                <a:r>
                  <a:rPr lang="en-US" dirty="0"/>
                  <a:t>one patient in group 1 </a:t>
                </a:r>
                <a:r>
                  <a:rPr lang="en-US" dirty="0" smtClean="0"/>
                  <a:t>died.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There </a:t>
                </a:r>
                <a:r>
                  <a:rPr lang="en-US" dirty="0"/>
                  <a:t>were 20 patients </a:t>
                </a:r>
                <a:r>
                  <a:rPr lang="en-US" dirty="0" smtClean="0"/>
                  <a:t>in group </a:t>
                </a:r>
                <a:r>
                  <a:rPr lang="en-US" dirty="0"/>
                  <a:t>1, so, if the null hypothesis were true, </a:t>
                </a:r>
                <a:r>
                  <a:rPr lang="en-US" dirty="0" smtClean="0"/>
                  <a:t>the expected </a:t>
                </a:r>
                <a:r>
                  <a:rPr lang="en-US" dirty="0"/>
                  <a:t>number of deaths in group 1 </a:t>
                </a:r>
                <a:r>
                  <a:rPr lang="en-US" dirty="0" smtClean="0"/>
                  <a:t>is: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1</m:t>
                    </m:r>
                    <m:r>
                      <a:rPr lang="en-US" b="0" i="0" dirty="0" smtClean="0">
                        <a:latin typeface="Cambria Math"/>
                      </a:rPr>
                      <m:t> ∗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0" dirty="0" smtClean="0"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51</m:t>
                        </m:r>
                      </m:den>
                    </m:f>
                    <m:r>
                      <a:rPr lang="en-US" i="1" dirty="0" smtClean="0">
                        <a:latin typeface="Cambria Math"/>
                      </a:rPr>
                      <m:t>= </m:t>
                    </m:r>
                    <m:r>
                      <a:rPr lang="en-US" i="1" dirty="0" smtClean="0">
                        <a:latin typeface="Cambria Math"/>
                      </a:rPr>
                      <m:t>0</m:t>
                    </m:r>
                    <m:r>
                      <a:rPr lang="en-US" i="1" dirty="0" smtClean="0">
                        <a:latin typeface="Cambria Math"/>
                      </a:rPr>
                      <m:t>.</m:t>
                    </m:r>
                    <m:r>
                      <a:rPr lang="en-US" i="1" dirty="0" smtClean="0">
                        <a:latin typeface="Cambria Math"/>
                      </a:rPr>
                      <m:t>39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endParaRPr lang="en-US" dirty="0" smtClean="0"/>
              </a:p>
            </p:txBody>
          </p:sp>
        </mc:Choice>
        <mc:Fallback xmlns="">
          <p:sp>
            <p:nvSpPr>
              <p:cNvPr id="5" name="מלבן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441607"/>
                <a:ext cx="7272808" cy="2159950"/>
              </a:xfrm>
              <a:prstGeom prst="rect">
                <a:avLst/>
              </a:prstGeom>
              <a:blipFill rotWithShape="1">
                <a:blip r:embed="rId4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89544"/>
            <a:ext cx="20669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29" y="2060848"/>
            <a:ext cx="33813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59" y="6093296"/>
            <a:ext cx="3733913" cy="5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54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Calculation of log-rank statistic - Example</a:t>
            </a:r>
            <a:endParaRPr lang="he-IL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669"/>
            <a:ext cx="1152128" cy="665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5"/>
            <a:ext cx="293526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4"/>
              <p:cNvSpPr/>
              <p:nvPr/>
            </p:nvSpPr>
            <p:spPr>
              <a:xfrm>
                <a:off x="1547664" y="3441607"/>
                <a:ext cx="7272808" cy="3267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 ;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50</m:t>
                      </m:r>
                      <m:r>
                        <a:rPr lang="en-US" b="0" i="1" smtClean="0">
                          <a:latin typeface="Cambria Math"/>
                        </a:rPr>
                        <m:t> ;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    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;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19</m:t>
                      </m:r>
                      <m:r>
                        <a:rPr lang="en-US" b="0" i="1" smtClean="0">
                          <a:latin typeface="Cambria Math"/>
                        </a:rPr>
                        <m:t> ; </m:t>
                      </m:r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The </a:t>
                </a:r>
                <a:r>
                  <a:rPr lang="en-US" dirty="0"/>
                  <a:t>second </a:t>
                </a:r>
                <a:r>
                  <a:rPr lang="en-US" dirty="0" smtClean="0"/>
                  <a:t>event occurred </a:t>
                </a:r>
                <a:r>
                  <a:rPr lang="en-US" dirty="0"/>
                  <a:t>in week 10, when there were two deaths</a:t>
                </a:r>
                <a:r>
                  <a:rPr lang="en-US" dirty="0" smtClean="0"/>
                  <a:t>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There were now 19 and 31 patients at risk (alive) in </a:t>
                </a:r>
                <a:r>
                  <a:rPr lang="en-US" dirty="0" smtClean="0"/>
                  <a:t>the two groups.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Expected </a:t>
                </a:r>
                <a:r>
                  <a:rPr lang="en-US" dirty="0"/>
                  <a:t>number of deaths in group 1 is: 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2</m:t>
                    </m:r>
                    <m:r>
                      <a:rPr lang="en-US" dirty="0">
                        <a:latin typeface="Cambria Math"/>
                      </a:rPr>
                      <m:t> ∗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0" dirty="0" smtClean="0">
                            <a:latin typeface="Cambria Math"/>
                          </a:rPr>
                          <m:t>19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5</m:t>
                        </m:r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den>
                    </m:f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0</m:t>
                    </m:r>
                    <m:r>
                      <a:rPr lang="en-US" b="0" i="1" dirty="0" smtClean="0">
                        <a:latin typeface="Cambria Math"/>
                      </a:rPr>
                      <m:t>.</m:t>
                    </m:r>
                    <m:r>
                      <a:rPr lang="en-US" b="0" i="1" dirty="0" smtClean="0">
                        <a:latin typeface="Cambria Math"/>
                      </a:rPr>
                      <m:t>76</m:t>
                    </m:r>
                  </m:oMath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We continue and sum the deviations from the expectation over all events to get the log-rank statistic.</a:t>
                </a:r>
                <a:endParaRPr lang="he-IL" dirty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5" name="מלבן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441607"/>
                <a:ext cx="7272808" cy="3267946"/>
              </a:xfrm>
              <a:prstGeom prst="rect">
                <a:avLst/>
              </a:prstGeom>
              <a:blipFill rotWithShape="1">
                <a:blip r:embed="rId4"/>
                <a:stretch>
                  <a:fillRect l="-754" r="-9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89544"/>
            <a:ext cx="20669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29" y="2060848"/>
            <a:ext cx="33813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log-rank test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log-rank test has two versions:</a:t>
                </a:r>
              </a:p>
              <a:p>
                <a:pPr lvl="1"/>
                <a:r>
                  <a:rPr lang="en-US" b="1" dirty="0" err="1" smtClean="0">
                    <a:solidFill>
                      <a:srgbClr val="002060"/>
                    </a:solidFill>
                  </a:rPr>
                  <a:t>Permutational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/>
                  <a:t>Log-Rank </a:t>
                </a:r>
                <a:r>
                  <a:rPr lang="en-US" dirty="0" smtClean="0"/>
                  <a:t>Test</a:t>
                </a:r>
              </a:p>
              <a:p>
                <a:pPr lvl="2"/>
                <a:r>
                  <a:rPr lang="en-US" sz="1800" dirty="0" smtClean="0"/>
                  <a:t>Null </a:t>
                </a:r>
                <a:r>
                  <a:rPr lang="en-US" sz="1800" dirty="0"/>
                  <a:t>distribution is obtained by assigning each patient to </a:t>
                </a:r>
                <a:r>
                  <a:rPr lang="en-US" sz="1800" dirty="0" smtClean="0"/>
                  <a:t>population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40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 smtClean="0"/>
                  <a:t> </a:t>
                </a:r>
                <a:r>
                  <a:rPr lang="en-US" sz="1800" dirty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4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r>
                  <a:rPr lang="en-US" sz="1800" dirty="0"/>
                  <a:t>independently of the survival </a:t>
                </a:r>
                <a:r>
                  <a:rPr lang="en-US" sz="1800" dirty="0" smtClean="0"/>
                  <a:t>time.</a:t>
                </a:r>
              </a:p>
              <a:p>
                <a:pPr lvl="2"/>
                <a:r>
                  <a:rPr lang="en-US" sz="1800" dirty="0" smtClean="0"/>
                  <a:t>Considering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1800" dirty="0" smtClean="0"/>
                  <a:t> possible selection of survival times and censoring information from observed data for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 smtClean="0"/>
                  <a:t> patients of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1800" dirty="0" smtClean="0"/>
              </a:p>
              <a:p>
                <a:pPr lvl="2"/>
                <a:r>
                  <a:rPr lang="en-US" sz="1800" i="1" dirty="0" smtClean="0"/>
                  <a:t>Found to be </a:t>
                </a:r>
                <a:r>
                  <a:rPr lang="en-US" sz="1800" b="1" i="1" dirty="0" smtClean="0"/>
                  <a:t>“</a:t>
                </a:r>
                <a:r>
                  <a:rPr lang="en-US" sz="1800" b="1" i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more </a:t>
                </a:r>
                <a:r>
                  <a:rPr lang="en-US" sz="1800" b="1" i="1" dirty="0">
                    <a:solidFill>
                      <a:schemeClr val="accent2">
                        <a:lumMod val="50000"/>
                      </a:schemeClr>
                    </a:solidFill>
                  </a:rPr>
                  <a:t>accurate in genomics settings</a:t>
                </a:r>
                <a:r>
                  <a:rPr lang="en-US" sz="1800" b="1" i="1" dirty="0" smtClean="0"/>
                  <a:t>”.</a:t>
                </a:r>
              </a:p>
              <a:p>
                <a:pPr lvl="1"/>
                <a:r>
                  <a:rPr lang="en-US" b="1" dirty="0">
                    <a:solidFill>
                      <a:srgbClr val="002060"/>
                    </a:solidFill>
                  </a:rPr>
                  <a:t>Conditional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/>
                  <a:t>Log-Rank </a:t>
                </a:r>
                <a:r>
                  <a:rPr lang="en-US" dirty="0" smtClean="0"/>
                  <a:t>Test</a:t>
                </a:r>
              </a:p>
              <a:p>
                <a:pPr lvl="2"/>
                <a:r>
                  <a:rPr lang="en-US" sz="1800" dirty="0"/>
                  <a:t>If at time</a:t>
                </a:r>
                <a14:m>
                  <m:oMath xmlns:m="http://schemas.openxmlformats.org/officeDocument/2006/math">
                    <m:r>
                      <a:rPr lang="en-US" sz="1800" dirty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dirty="0" err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800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800" dirty="0">
                        <a:latin typeface="Cambria Math"/>
                      </a:rPr>
                      <m:t>  </m:t>
                    </m:r>
                  </m:oMath>
                </a14:m>
                <a:r>
                  <a:rPr lang="en-US" sz="1800" dirty="0"/>
                  <a:t>there are a total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800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  patients at risk, 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800" dirty="0">
                            <a:latin typeface="Cambria Math"/>
                          </a:rPr>
                          <m:t>𝑗</m:t>
                        </m:r>
                        <m:r>
                          <a:rPr lang="en-US" sz="1800" dirty="0">
                            <a:latin typeface="Cambria Math"/>
                          </a:rPr>
                          <m:t>,</m:t>
                        </m:r>
                        <m:r>
                          <a:rPr lang="en-US" sz="180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patients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800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, then under the assumption of no difference in the survival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800" dirty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800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dirty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1800" dirty="0" err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800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events </a:t>
                </a:r>
                <a:r>
                  <a:rPr lang="en-US" sz="1800" dirty="0"/>
                  <a:t>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800" dirty="0" err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 are split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800" dirty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800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 according to a </a:t>
                </a:r>
                <a:r>
                  <a:rPr lang="en-US" sz="1800" dirty="0" err="1"/>
                  <a:t>hypergeometric</a:t>
                </a:r>
                <a:r>
                  <a:rPr lang="en-US" sz="1800" dirty="0"/>
                  <a:t> distribution with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800" dirty="0" err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800" dirty="0">
                            <a:latin typeface="Cambria Math"/>
                          </a:rPr>
                          <m:t>𝑗</m:t>
                        </m:r>
                        <m:r>
                          <a:rPr lang="en-US" sz="1800" dirty="0">
                            <a:latin typeface="Cambria Math"/>
                          </a:rPr>
                          <m:t>,</m:t>
                        </m:r>
                        <m:r>
                          <a:rPr lang="en-US" sz="1800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dirty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1800" dirty="0" err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2"/>
                <a:stretch>
                  <a:fillRect l="-1630" t="-2830" r="-5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with current implementations of the log-rank test when applied to genomic studies</a:t>
            </a:r>
            <a:endParaRPr lang="he-IL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Unlike in clinical trials , in genomic studies one patient group can be significantly smaller than the other  </a:t>
            </a:r>
            <a:r>
              <a:rPr lang="en-US" sz="1200" dirty="0" smtClean="0"/>
              <a:t>(i.e. </a:t>
            </a:r>
            <a:r>
              <a:rPr lang="en-US" sz="1200" dirty="0"/>
              <a:t>certain </a:t>
            </a:r>
            <a:r>
              <a:rPr lang="en-US" sz="1200" dirty="0" smtClean="0"/>
              <a:t>SNP found only in 5% of the patients). 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/>
              <a:t>Unfortunately, in </a:t>
            </a:r>
            <a:r>
              <a:rPr lang="en-US" sz="2400" dirty="0" smtClean="0"/>
              <a:t>this </a:t>
            </a:r>
            <a:r>
              <a:rPr lang="en-US" sz="2400" dirty="0"/>
              <a:t>setting of </a:t>
            </a:r>
            <a:r>
              <a:rPr lang="en-US" sz="2400" b="1" u="sng" dirty="0"/>
              <a:t>unbalanced populations</a:t>
            </a:r>
            <a:r>
              <a:rPr lang="en-US" sz="2400" dirty="0"/>
              <a:t>, the normal approximation of the log-rank statistic gives poor results</a:t>
            </a:r>
            <a:r>
              <a:rPr lang="en-US" sz="2000" dirty="0" smtClean="0"/>
              <a:t>.</a:t>
            </a:r>
          </a:p>
          <a:p>
            <a:r>
              <a:rPr lang="en-US" sz="2400" dirty="0" smtClean="0"/>
              <a:t>Multiple-hypothesis </a:t>
            </a:r>
            <a:r>
              <a:rPr lang="en-US" sz="2400" dirty="0"/>
              <a:t>correction </a:t>
            </a:r>
            <a:r>
              <a:rPr lang="en-US" sz="2400" dirty="0" smtClean="0"/>
              <a:t>which is often applied in  genomic studies, </a:t>
            </a:r>
            <a:r>
              <a:rPr lang="en-US" sz="2400" b="1" u="sng" dirty="0" smtClean="0"/>
              <a:t>requires highly-accurate p-values</a:t>
            </a:r>
            <a:r>
              <a:rPr lang="en-US" sz="2400" dirty="0" smtClean="0"/>
              <a:t>.</a:t>
            </a:r>
          </a:p>
          <a:p>
            <a:pPr marL="357188" lvl="1" indent="0">
              <a:buNone/>
            </a:pPr>
            <a:r>
              <a:rPr lang="en-US" sz="2400" dirty="0" smtClean="0"/>
              <a:t>An </a:t>
            </a:r>
            <a:r>
              <a:rPr lang="en-US" sz="2400" dirty="0"/>
              <a:t>inaccurate approximation of p-values will result </a:t>
            </a:r>
            <a:r>
              <a:rPr lang="en-US" sz="2400" dirty="0" smtClean="0"/>
              <a:t>in an </a:t>
            </a:r>
            <a:r>
              <a:rPr lang="en-US" sz="2400" dirty="0"/>
              <a:t>unacceptable number of false positives/negative associations of genomic features with survival</a:t>
            </a:r>
            <a:endParaRPr lang="en-US" sz="2400" dirty="0" smtClean="0"/>
          </a:p>
          <a:p>
            <a:pPr marL="400050" lvl="1" indent="0">
              <a:buNone/>
            </a:pP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560914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488832" cy="638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59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in developing a test based on an exact distribution</a:t>
            </a:r>
            <a:endParaRPr lang="he-IL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u="sng" dirty="0" smtClean="0"/>
              <a:t>Multiple </a:t>
            </a:r>
            <a:r>
              <a:rPr lang="en-US" sz="2800" u="sng" dirty="0"/>
              <a:t>observed features </a:t>
            </a:r>
            <a:r>
              <a:rPr lang="en-US" sz="2800" dirty="0" smtClean="0"/>
              <a:t>(survival and censoring times) that </a:t>
            </a:r>
            <a:r>
              <a:rPr lang="en-US" sz="2800" dirty="0"/>
              <a:t>determine the exact distribution </a:t>
            </a:r>
            <a:r>
              <a:rPr lang="en-US" sz="2800" dirty="0" smtClean="0"/>
              <a:t>make it infeasible to </a:t>
            </a:r>
            <a:r>
              <a:rPr lang="en-US" sz="2800" dirty="0"/>
              <a:t>pre-compute distribution tables for the </a:t>
            </a:r>
            <a:r>
              <a:rPr lang="en-US" sz="2800" dirty="0" smtClean="0"/>
              <a:t>test.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very small p-values required are </a:t>
            </a:r>
            <a:r>
              <a:rPr lang="en-US" sz="2800" u="sng" dirty="0" smtClean="0"/>
              <a:t>expansive to compute</a:t>
            </a:r>
            <a:r>
              <a:rPr lang="en-US" sz="2800" dirty="0" smtClean="0"/>
              <a:t> using standard Monte-Carlo methods.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No </a:t>
            </a:r>
            <a:r>
              <a:rPr lang="en-US" sz="2800" dirty="0"/>
              <a:t>efficient algorithm is known to compute the p-value of the log-rank test under the exact </a:t>
            </a:r>
            <a:r>
              <a:rPr lang="en-US" sz="2800" i="1" dirty="0" err="1" smtClean="0"/>
              <a:t>permutational</a:t>
            </a:r>
            <a:r>
              <a:rPr lang="en-US" sz="2800" dirty="0" smtClean="0"/>
              <a:t> distribution).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30641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ExaLT</a:t>
            </a:r>
            <a: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Algorithm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i="1" dirty="0" smtClean="0"/>
              <a:t>Exac</a:t>
            </a:r>
            <a:r>
              <a:rPr lang="en-US" sz="2800" i="1" dirty="0" smtClean="0"/>
              <a:t>t </a:t>
            </a:r>
            <a:r>
              <a:rPr lang="en-US" sz="2800" b="1" i="1" dirty="0" smtClean="0"/>
              <a:t>L</a:t>
            </a:r>
            <a:r>
              <a:rPr lang="en-US" sz="2800" i="1" dirty="0" smtClean="0"/>
              <a:t>og-rank </a:t>
            </a:r>
            <a:r>
              <a:rPr lang="en-US" sz="2800" b="1" i="1" dirty="0" smtClean="0"/>
              <a:t>T</a:t>
            </a:r>
            <a:r>
              <a:rPr lang="en-US" sz="2800" i="1" dirty="0" smtClean="0"/>
              <a:t>est</a:t>
            </a:r>
            <a:endParaRPr lang="he-IL" sz="2800" i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Computes </a:t>
            </a:r>
            <a:r>
              <a:rPr lang="en-US" dirty="0"/>
              <a:t>the p-value of the log-rank </a:t>
            </a:r>
            <a:r>
              <a:rPr lang="en-US" dirty="0" smtClean="0"/>
              <a:t>statistic under </a:t>
            </a:r>
            <a:r>
              <a:rPr lang="en-US" dirty="0"/>
              <a:t>the </a:t>
            </a:r>
            <a:r>
              <a:rPr lang="en-US" b="1" u="sng" dirty="0"/>
              <a:t>exact</a:t>
            </a:r>
            <a:r>
              <a:rPr lang="en-US" dirty="0"/>
              <a:t> </a:t>
            </a:r>
            <a:r>
              <a:rPr lang="en-US" dirty="0" err="1"/>
              <a:t>permutational</a:t>
            </a:r>
            <a:r>
              <a:rPr lang="en-US" dirty="0"/>
              <a:t> </a:t>
            </a:r>
            <a:r>
              <a:rPr lang="en-US" dirty="0" smtClean="0"/>
              <a:t>distribution.</a:t>
            </a:r>
          </a:p>
          <a:p>
            <a:r>
              <a:rPr lang="en-US" dirty="0" smtClean="0"/>
              <a:t>Fully </a:t>
            </a:r>
            <a:r>
              <a:rPr lang="en-US" dirty="0"/>
              <a:t>polynomial time </a:t>
            </a:r>
            <a:r>
              <a:rPr lang="en-US" dirty="0" smtClean="0"/>
              <a:t>approximation</a:t>
            </a:r>
            <a:r>
              <a:rPr lang="en-US" dirty="0"/>
              <a:t> scheme (FPTAS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Gives an explicit </a:t>
            </a:r>
            <a:r>
              <a:rPr lang="en-US" dirty="0"/>
              <a:t>bound on the error in approximating the true p-value, for any given sample </a:t>
            </a:r>
            <a:r>
              <a:rPr lang="en-US" dirty="0" smtClean="0"/>
              <a:t>size.</a:t>
            </a:r>
          </a:p>
          <a:p>
            <a:r>
              <a:rPr lang="en-US" dirty="0"/>
              <a:t>A</a:t>
            </a:r>
            <a:r>
              <a:rPr lang="en-US" dirty="0" smtClean="0"/>
              <a:t>lways provides a </a:t>
            </a:r>
            <a:r>
              <a:rPr lang="en-US" dirty="0"/>
              <a:t>conservative or </a:t>
            </a:r>
            <a:r>
              <a:rPr lang="en-US" dirty="0" smtClean="0"/>
              <a:t>a valid </a:t>
            </a:r>
            <a:r>
              <a:rPr lang="en-US" dirty="0"/>
              <a:t>p-value estimate.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03442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 representation of the log-rank test</a:t>
            </a:r>
            <a:endParaRPr lang="he-IL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79296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Since the log-rank statistic depends only on the order of the events, we can </a:t>
                </a:r>
                <a:r>
                  <a:rPr lang="en-US" sz="2400" dirty="0" err="1"/>
                  <a:t>w.l.o.g</a:t>
                </a:r>
                <a:r>
                  <a:rPr lang="en-US" sz="2400" dirty="0"/>
                  <a:t>. treat the survival </a:t>
                </a:r>
                <a:r>
                  <a:rPr lang="en-US" sz="2400" dirty="0" smtClean="0"/>
                  <a:t>data </a:t>
                </a:r>
                <a:r>
                  <a:rPr lang="en-US" sz="2400" dirty="0"/>
                  <a:t>as an ordered sequence of </a:t>
                </a:r>
                <a:r>
                  <a:rPr lang="en-US" sz="2400" dirty="0" smtClean="0"/>
                  <a:t>events.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400" dirty="0"/>
                  <a:t>, for j = </a:t>
                </a:r>
                <a:r>
                  <a:rPr lang="en-US" sz="2400" dirty="0" smtClean="0"/>
                  <a:t>0,1,  </a:t>
                </a:r>
                <a:r>
                  <a:rPr lang="en-US" sz="2400" dirty="0"/>
                  <a:t>be the number of patients in </a:t>
                </a:r>
                <a:r>
                  <a:rPr lang="en-US" sz="2400" dirty="0" smtClean="0"/>
                  <a:t>each population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</a:rPr>
                      <m:t> =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be </a:t>
                </a:r>
                <a:r>
                  <a:rPr lang="en-US" sz="2400" dirty="0"/>
                  <a:t>the total number of patients</a:t>
                </a:r>
                <a:r>
                  <a:rPr lang="en-US" sz="2400" dirty="0" smtClean="0"/>
                  <a:t>.</a:t>
                </a:r>
              </a:p>
              <a:p>
                <a:r>
                  <a:rPr lang="en-US" sz="2400" dirty="0"/>
                  <a:t>We </a:t>
                </a:r>
                <a:r>
                  <a:rPr lang="en-US" sz="2400" dirty="0" smtClean="0"/>
                  <a:t>can represent </a:t>
                </a:r>
                <a:r>
                  <a:rPr lang="en-US" sz="2400" dirty="0"/>
                  <a:t>the data by two binary </a:t>
                </a:r>
                <a:r>
                  <a:rPr lang="en-US" sz="2400" dirty="0" smtClean="0"/>
                  <a:t>vectors: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/>
                      </a:rPr>
                      <m:t>𝑥</m:t>
                    </m:r>
                    <m:r>
                      <a:rPr lang="en-US" sz="1700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17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7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7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en-US" sz="17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7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7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sz="1700" b="0" i="1" smtClean="0">
                        <a:latin typeface="Cambria Math"/>
                        <a:ea typeface="Cambria Math"/>
                      </a:rPr>
                      <m:t> −</m:t>
                    </m:r>
                    <m:r>
                      <a:rPr lang="en-US" sz="1700" i="1" smtClean="0">
                        <a:latin typeface="Cambria Math"/>
                      </a:rPr>
                      <m:t>𝑤</m:t>
                    </m:r>
                    <m:r>
                      <a:rPr lang="en-US" sz="1700" i="1" smtClean="0">
                        <a:latin typeface="Cambria Math"/>
                      </a:rPr>
                      <m:t>h</m:t>
                    </m:r>
                    <m:r>
                      <a:rPr lang="en-US" sz="1700" i="1" smtClean="0">
                        <a:latin typeface="Cambria Math"/>
                      </a:rPr>
                      <m:t>𝑒𝑟𝑒</m:t>
                    </m:r>
                    <m:r>
                      <a:rPr lang="en-US" sz="170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7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70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700" i="1" smtClean="0">
                        <a:latin typeface="Cambria Math"/>
                      </a:rPr>
                      <m:t>= </m:t>
                    </m:r>
                    <m:r>
                      <a:rPr lang="en-US" sz="1700" i="1" smtClean="0">
                        <a:latin typeface="Cambria Math"/>
                      </a:rPr>
                      <m:t>1</m:t>
                    </m:r>
                    <m:r>
                      <a:rPr lang="en-US" sz="1700" i="1" smtClean="0">
                        <a:latin typeface="Cambria Math"/>
                      </a:rPr>
                      <m:t> </m:t>
                    </m:r>
                    <m:r>
                      <a:rPr lang="en-US" sz="1700" i="1" smtClean="0">
                        <a:latin typeface="Cambria Math"/>
                      </a:rPr>
                      <m:t>𝑖𝑓</m:t>
                    </m:r>
                    <m:r>
                      <a:rPr lang="en-US" sz="1700" i="1" smtClean="0">
                        <a:latin typeface="Cambria Math"/>
                      </a:rPr>
                      <m:t> </m:t>
                    </m:r>
                    <m:r>
                      <a:rPr lang="en-US" sz="1700" i="1" smtClean="0">
                        <a:latin typeface="Cambria Math"/>
                      </a:rPr>
                      <m:t>𝑡</m:t>
                    </m:r>
                    <m:r>
                      <a:rPr lang="en-US" sz="1700" i="1" smtClean="0">
                        <a:latin typeface="Cambria Math"/>
                      </a:rPr>
                      <m:t>h</m:t>
                    </m:r>
                    <m:r>
                      <a:rPr lang="en-US" sz="1700" i="1" smtClean="0">
                        <a:latin typeface="Cambria Math"/>
                      </a:rPr>
                      <m:t>𝑒</m:t>
                    </m:r>
                    <m:r>
                      <a:rPr lang="en-US" sz="170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17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70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1700" i="1" smtClean="0">
                            <a:latin typeface="Cambria Math"/>
                          </a:rPr>
                          <m:t>𝑡</m:t>
                        </m:r>
                        <m:r>
                          <a:rPr lang="en-US" sz="1700" i="1" smtClean="0">
                            <a:latin typeface="Cambria Math"/>
                          </a:rPr>
                          <m:t>h</m:t>
                        </m:r>
                      </m:sup>
                    </m:sSup>
                    <m:r>
                      <a:rPr lang="en-US" sz="1700" i="1" smtClean="0">
                        <a:latin typeface="Cambria Math"/>
                      </a:rPr>
                      <m:t> </m:t>
                    </m:r>
                    <m:r>
                      <a:rPr lang="en-US" sz="1700" i="1" smtClean="0">
                        <a:latin typeface="Cambria Math"/>
                      </a:rPr>
                      <m:t>𝑒𝑣𝑒𝑛𝑡</m:t>
                    </m:r>
                    <m:r>
                      <a:rPr lang="en-US" sz="1700" i="1" smtClean="0">
                        <a:latin typeface="Cambria Math"/>
                      </a:rPr>
                      <m:t> </m:t>
                    </m:r>
                    <m:r>
                      <a:rPr lang="en-US" sz="1700" i="1" smtClean="0">
                        <a:latin typeface="Cambria Math"/>
                      </a:rPr>
                      <m:t>𝑤𝑎𝑠</m:t>
                    </m:r>
                    <m:r>
                      <a:rPr lang="en-US" sz="1700" i="1" smtClean="0">
                        <a:latin typeface="Cambria Math"/>
                      </a:rPr>
                      <m:t> </m:t>
                    </m:r>
                    <m:r>
                      <a:rPr lang="en-US" sz="1700" i="1" smtClean="0">
                        <a:latin typeface="Cambria Math"/>
                      </a:rPr>
                      <m:t>𝑖𝑛</m:t>
                    </m:r>
                    <m:r>
                      <a:rPr lang="en-US" sz="170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7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70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700" i="1" smtClean="0">
                        <a:latin typeface="Cambria Math"/>
                      </a:rPr>
                      <m:t> </m:t>
                    </m:r>
                    <m:r>
                      <a:rPr lang="en-US" sz="1700" i="1" smtClean="0">
                        <a:latin typeface="Cambria Math"/>
                      </a:rPr>
                      <m:t>𝑎𝑛𝑑</m:t>
                    </m:r>
                    <m:r>
                      <a:rPr lang="en-US" sz="170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7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70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700" i="1" smtClean="0">
                        <a:latin typeface="Cambria Math"/>
                      </a:rPr>
                      <m:t>=</m:t>
                    </m:r>
                    <m:r>
                      <a:rPr lang="en-US" sz="1700" i="1" smtClean="0">
                        <a:latin typeface="Cambria Math"/>
                      </a:rPr>
                      <m:t>0</m:t>
                    </m:r>
                    <m:r>
                      <a:rPr lang="en-US" sz="1700" i="1" smtClean="0">
                        <a:latin typeface="Cambria Math"/>
                      </a:rPr>
                      <m:t> </m:t>
                    </m:r>
                    <m:r>
                      <a:rPr lang="en-US" sz="1700" i="1" smtClean="0">
                        <a:latin typeface="Cambria Math"/>
                      </a:rPr>
                      <m:t>𝑜𝑡</m:t>
                    </m:r>
                    <m:r>
                      <a:rPr lang="en-US" sz="1700" i="1" smtClean="0">
                        <a:latin typeface="Cambria Math"/>
                      </a:rPr>
                      <m:t>h</m:t>
                    </m:r>
                    <m:r>
                      <a:rPr lang="en-US" sz="1700" i="1" smtClean="0">
                        <a:latin typeface="Cambria Math"/>
                      </a:rPr>
                      <m:t>𝑒𝑟𝑤𝑖𝑠𝑒</m:t>
                    </m:r>
                    <m:r>
                      <m:rPr>
                        <m:nor/>
                      </m:rPr>
                      <a:rPr lang="en-US" sz="1700"/>
                      <m:t>;</m:t>
                    </m:r>
                  </m:oMath>
                </a14:m>
                <a:endParaRPr lang="en-US" sz="17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/>
                      </a:rPr>
                      <m:t>𝑐</m:t>
                    </m:r>
                    <m:r>
                      <a:rPr lang="en-US" sz="1700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17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7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7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en-US" sz="17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7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7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sz="1700" b="0" i="1" smtClean="0">
                        <a:latin typeface="Cambria Math"/>
                        <a:ea typeface="Cambria Math"/>
                      </a:rPr>
                      <m:t> −</m:t>
                    </m:r>
                    <m:r>
                      <a:rPr lang="en-US" sz="1700" b="0" i="1" smtClean="0">
                        <a:latin typeface="Cambria Math"/>
                        <a:ea typeface="Cambria Math"/>
                      </a:rPr>
                      <m:t>𝑤</m:t>
                    </m:r>
                    <m:r>
                      <a:rPr lang="en-US" sz="17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1700" b="0" i="1" smtClean="0">
                        <a:latin typeface="Cambria Math"/>
                        <a:ea typeface="Cambria Math"/>
                      </a:rPr>
                      <m:t>𝑒𝑟𝑒</m:t>
                    </m:r>
                    <m:r>
                      <a:rPr lang="en-US" sz="1700" b="0" i="1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17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sz="17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17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7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17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700" b="0" i="1" smtClean="0">
                        <a:latin typeface="Cambria Math"/>
                        <a:ea typeface="Cambria Math"/>
                      </a:rPr>
                      <m:t>𝑖𝑓</m:t>
                    </m:r>
                    <m:r>
                      <a:rPr lang="en-US" sz="17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7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17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1700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sz="1700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17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7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  <m:sup>
                        <m:r>
                          <a:rPr lang="en-US" sz="17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1700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sup>
                    </m:sSup>
                    <m:r>
                      <a:rPr lang="en-US" sz="1700" b="0" i="1" smtClean="0">
                        <a:latin typeface="Cambria Math"/>
                        <a:ea typeface="Cambria Math"/>
                      </a:rPr>
                      <m:t>𝑒𝑣𝑒𝑛𝑡</m:t>
                    </m:r>
                    <m:r>
                      <a:rPr lang="en-US" sz="17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700" b="0" i="1" smtClean="0">
                        <a:latin typeface="Cambria Math"/>
                        <a:ea typeface="Cambria Math"/>
                      </a:rPr>
                      <m:t>𝑤𝑎𝑠</m:t>
                    </m:r>
                    <m:r>
                      <a:rPr lang="en-US" sz="17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700" b="0" i="1" smtClean="0">
                        <a:latin typeface="Cambria Math"/>
                        <a:ea typeface="Cambria Math"/>
                      </a:rPr>
                      <m:t>𝑐𝑒𝑛𝑠𝑜𝑟𝑒𝑑</m:t>
                    </m:r>
                    <m:r>
                      <a:rPr lang="en-US" sz="17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700" b="0" i="1" smtClean="0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sz="1700" b="0" i="1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17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sz="17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17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7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17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700" b="0" i="1" smtClean="0">
                        <a:latin typeface="Cambria Math"/>
                        <a:ea typeface="Cambria Math"/>
                      </a:rPr>
                      <m:t>𝑜𝑡</m:t>
                    </m:r>
                    <m:r>
                      <a:rPr lang="en-US" sz="17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1700" b="0" i="1" smtClean="0">
                        <a:latin typeface="Cambria Math"/>
                        <a:ea typeface="Cambria Math"/>
                      </a:rPr>
                      <m:t>𝑒𝑟𝑤𝑖𝑠𝑒</m:t>
                    </m:r>
                  </m:oMath>
                </a14:m>
                <a:endParaRPr lang="en-US" sz="1700" b="0" dirty="0" smtClean="0">
                  <a:ea typeface="Cambria Math"/>
                </a:endParaRPr>
              </a:p>
              <a:p>
                <a:r>
                  <a:rPr lang="en-US" sz="2400" dirty="0"/>
                  <a:t>In this notation, the log rank statistic is:</a:t>
                </a: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79296" cy="4525963"/>
              </a:xfrm>
              <a:blipFill rotWithShape="1">
                <a:blip r:embed="rId2"/>
                <a:stretch>
                  <a:fillRect l="-924" t="-10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242" y="5589240"/>
            <a:ext cx="49434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52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 Analysis</a:t>
            </a:r>
            <a:endParaRPr lang="he-IL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/>
              <a:t>Survival time </a:t>
            </a:r>
            <a:r>
              <a:rPr lang="en-US" dirty="0"/>
              <a:t>is defined as the length of time that patients live following diagnosis or treatment.</a:t>
            </a:r>
          </a:p>
          <a:p>
            <a:r>
              <a:rPr lang="en-US" dirty="0" smtClean="0"/>
              <a:t>The </a:t>
            </a:r>
            <a:r>
              <a:rPr lang="en-US" dirty="0"/>
              <a:t>identification of genetic variants associated with survival time is crucial in genomic studies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/>
              <a:t>Finding genetic alleles that distinguish patients who respond to particular treatments, i.e. live longer.</a:t>
            </a:r>
          </a:p>
          <a:p>
            <a:pPr lvl="1"/>
            <a:r>
              <a:rPr lang="en-US" dirty="0" smtClean="0"/>
              <a:t> Finding somatic </a:t>
            </a:r>
            <a:r>
              <a:rPr lang="en-US" dirty="0"/>
              <a:t>mutations that distinguish patients with </a:t>
            </a:r>
            <a:r>
              <a:rPr lang="en-US" dirty="0" smtClean="0"/>
              <a:t>fast-growing tumors </a:t>
            </a:r>
            <a:r>
              <a:rPr lang="en-US" dirty="0"/>
              <a:t>that require aggressive treatment from patients with better prognosis</a:t>
            </a:r>
            <a:r>
              <a:rPr lang="en-US" dirty="0" smtClean="0"/>
              <a:t>.</a:t>
            </a:r>
          </a:p>
          <a:p>
            <a:endParaRPr lang="he-IL" dirty="0"/>
          </a:p>
        </p:txBody>
      </p:sp>
      <p:pic>
        <p:nvPicPr>
          <p:cNvPr id="4" name="Picture 2" descr="http://www.researchrockstar.com/wp-content/uploads/2011/03/bigstock_Graph_analysis_112332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47050"/>
            <a:ext cx="11967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079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0"/>
            <a:ext cx="3278969" cy="666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 representation of the log-rank test</a:t>
            </a:r>
            <a:endParaRPr lang="en-US" sz="36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00808"/>
            <a:ext cx="3311228" cy="408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Calculating the p-values using step functions</a:t>
            </a:r>
            <a:endParaRPr lang="he-IL" sz="3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824955"/>
          </a:xfrm>
        </p:spPr>
        <p:txBody>
          <a:bodyPr/>
          <a:lstStyle/>
          <a:p>
            <a:endParaRPr lang="he-IL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77" y="1124744"/>
            <a:ext cx="71818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1" y="6093296"/>
            <a:ext cx="838493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0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Computing </a:t>
                </a:r>
                <a:r>
                  <a:rPr lang="en-US" dirty="0"/>
                  <a:t>the </a:t>
                </a:r>
                <a:r>
                  <a:rPr lang="en-US" dirty="0" smtClean="0"/>
                  <a:t>probabilities of </a:t>
                </a:r>
                <a:r>
                  <a:rPr lang="en-US" dirty="0"/>
                  <a:t>only a polynomial number of values in each </a:t>
                </a:r>
                <a:r>
                  <a:rPr lang="en-US" dirty="0" smtClean="0"/>
                  <a:t>iteration.</a:t>
                </a:r>
              </a:p>
              <a:p>
                <a:r>
                  <a:rPr lang="en-US" dirty="0"/>
                  <a:t>The approximation algorithm estimates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latin typeface="Cambria Math"/>
                      </a:rPr>
                      <m:t>𝑟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r>
                      <a:rPr lang="en-US" i="1" dirty="0">
                        <a:latin typeface="Cambria Math"/>
                      </a:rPr>
                      <m:t>𝑣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with a step function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𝑃</m:t>
                        </m:r>
                      </m:e>
                    </m:acc>
                    <m:r>
                      <a:rPr lang="en-US" i="1" dirty="0" smtClean="0">
                        <a:latin typeface="Cambria Math"/>
                      </a:rPr>
                      <m:t> (</m:t>
                    </m:r>
                    <m:r>
                      <a:rPr lang="en-US" i="1" dirty="0" err="1" smtClean="0">
                        <a:latin typeface="Cambria Math"/>
                      </a:rPr>
                      <m:t>𝑡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𝑟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𝑣</m:t>
                    </m:r>
                    <m:r>
                      <a:rPr lang="en-US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defined by a sequence of </a:t>
                </a:r>
                <a:r>
                  <a:rPr lang="en-US" dirty="0" smtClean="0"/>
                  <a:t>points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i="1" dirty="0" smtClean="0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en-US" i="1" dirty="0" smtClean="0"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 = </m:t>
                    </m:r>
                    <m:r>
                      <a:rPr lang="en-US" i="1" dirty="0">
                        <a:latin typeface="Cambria Math"/>
                      </a:rPr>
                      <m:t>0</m:t>
                    </m:r>
                    <m:r>
                      <a:rPr lang="en-US" b="0" i="1" dirty="0" smtClean="0">
                        <a:latin typeface="Cambria Math"/>
                      </a:rPr>
                      <m:t>..</m:t>
                    </m:r>
                    <m:r>
                      <a:rPr lang="en-US" b="0" i="1" dirty="0" smtClean="0">
                        <a:latin typeface="Cambria Math"/>
                      </a:rPr>
                      <m:t>𝑙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an estimate for the largest v such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latin typeface="Cambria Math"/>
                          </a:rPr>
                          <m:t>, </m:t>
                        </m:r>
                        <m:r>
                          <a:rPr lang="en-US" i="1" dirty="0">
                            <a:latin typeface="Cambria Math"/>
                          </a:rPr>
                          <m:t>𝑟</m:t>
                        </m:r>
                        <m:r>
                          <a:rPr lang="en-US" i="1" dirty="0">
                            <a:latin typeface="Cambria Math"/>
                          </a:rPr>
                          <m:t>, </m:t>
                        </m:r>
                        <m:r>
                          <a:rPr lang="en-US" i="1" dirty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/>
                  <a:t>Thus, after n iterations we have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/>
                        <a:ea typeface="Cambria Math"/>
                      </a:rPr>
                      <m:t>ε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 dirty="0" smtClean="0">
                        <a:latin typeface="Cambria Math"/>
                      </a:rPr>
                      <m:t>𝑎𝑝𝑝𝑟𝑜𝑥𝑖𝑚𝑎𝑡𝑖𝑜𝑛𝑠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r>
                      <a:rPr lang="en-US" i="1" dirty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).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 r="-815" b="-37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3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1804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he-IL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93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Accuracy of Asymptotic Approximations</a:t>
            </a:r>
            <a:endParaRPr lang="he-IL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Started by demonstrating the inaccuracy of current implementations that are based on </a:t>
            </a:r>
            <a:r>
              <a:rPr lang="en-US" dirty="0"/>
              <a:t>asymptotic approximation for the log-rank </a:t>
            </a:r>
            <a:r>
              <a:rPr lang="en-US" dirty="0" smtClean="0"/>
              <a:t>test.</a:t>
            </a:r>
          </a:p>
          <a:p>
            <a:r>
              <a:rPr lang="en-US" dirty="0" smtClean="0"/>
              <a:t>Generated data of a </a:t>
            </a:r>
            <a:r>
              <a:rPr lang="en-US" dirty="0"/>
              <a:t>cohort of 500 patients with a gene g mutated in 5% of these </a:t>
            </a:r>
            <a:r>
              <a:rPr lang="en-US" dirty="0" smtClean="0"/>
              <a:t>patients. </a:t>
            </a:r>
          </a:p>
          <a:p>
            <a:r>
              <a:rPr lang="en-US" dirty="0" smtClean="0"/>
              <a:t>No real difference in survival distribution.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04467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74357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964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507896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Accuracy of Asymptotic Approximations</a:t>
            </a:r>
            <a:endParaRPr lang="he-IL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78" y="836712"/>
            <a:ext cx="6903234" cy="57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/>
          <p:cNvSpPr/>
          <p:nvPr/>
        </p:nvSpPr>
        <p:spPr>
          <a:xfrm>
            <a:off x="6588224" y="1052736"/>
            <a:ext cx="2555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Comparison of the p-values from asymptotic approximations and the uniform distribution</a:t>
            </a:r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323528" y="6364157"/>
            <a:ext cx="84870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dirty="0" smtClean="0"/>
              <a:t>(B): When </a:t>
            </a:r>
            <a:r>
              <a:rPr lang="en-US" sz="1400" dirty="0"/>
              <a:t>the </a:t>
            </a:r>
            <a:r>
              <a:rPr lang="en-US" sz="1400" dirty="0" smtClean="0"/>
              <a:t>imbalance between </a:t>
            </a:r>
            <a:r>
              <a:rPr lang="en-US" sz="1400" dirty="0"/>
              <a:t>populations increases, the accuracy of the asymptotic approximation decreases.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963412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on randomized cancer dataset</a:t>
            </a:r>
            <a:endParaRPr lang="he-IL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76" y="1844824"/>
            <a:ext cx="74803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94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Comparing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ExaLT’s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p-values to those reported by 3 published cancer studies</a:t>
            </a:r>
            <a:endParaRPr lang="he-IL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Compared </a:t>
            </a:r>
            <a:r>
              <a:rPr lang="en-US" dirty="0"/>
              <a:t>the p-values from the exact distribution to </a:t>
            </a:r>
            <a:r>
              <a:rPr lang="en-US" dirty="0" smtClean="0"/>
              <a:t>p-values </a:t>
            </a:r>
            <a:r>
              <a:rPr lang="en-US" dirty="0"/>
              <a:t>from the asymptotic approximation </a:t>
            </a:r>
            <a:r>
              <a:rPr lang="en-US" dirty="0" smtClean="0"/>
              <a:t>reported.</a:t>
            </a:r>
          </a:p>
          <a:p>
            <a:pPr lvl="1"/>
            <a:r>
              <a:rPr lang="en-US" dirty="0" err="1" smtClean="0"/>
              <a:t>ExaLT’s</a:t>
            </a:r>
            <a:r>
              <a:rPr lang="en-US" dirty="0" smtClean="0"/>
              <a:t> p-values were higher than the p-values reported in two papers </a:t>
            </a:r>
            <a:r>
              <a:rPr lang="en-US" sz="2000" dirty="0" smtClean="0">
                <a:solidFill>
                  <a:srgbClr val="FF0000"/>
                </a:solidFill>
              </a:rPr>
              <a:t>(What does it prove?)</a:t>
            </a:r>
          </a:p>
          <a:p>
            <a:pPr lvl="1"/>
            <a:r>
              <a:rPr lang="en-US" dirty="0" err="1" smtClean="0"/>
              <a:t>ExaLT’s</a:t>
            </a:r>
            <a:r>
              <a:rPr lang="en-US" dirty="0" smtClean="0"/>
              <a:t> p-values were lower than those reported in a third paper, and indeed the identified genes reported by three other studies.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84401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TCGA Cancer data</a:t>
            </a:r>
            <a:endParaRPr lang="he-I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Analyzed </a:t>
            </a:r>
            <a:r>
              <a:rPr lang="en-US" dirty="0"/>
              <a:t>somatic mutation and survival data from studies of six different cancer </a:t>
            </a:r>
            <a:r>
              <a:rPr lang="en-US" dirty="0" smtClean="0"/>
              <a:t>types.</a:t>
            </a:r>
          </a:p>
          <a:p>
            <a:r>
              <a:rPr lang="en-US" dirty="0"/>
              <a:t>For each mutated gene, </a:t>
            </a:r>
            <a:r>
              <a:rPr lang="en-US" dirty="0" smtClean="0"/>
              <a:t>compared </a:t>
            </a:r>
            <a:r>
              <a:rPr lang="en-US" dirty="0"/>
              <a:t>the p-value obtained using </a:t>
            </a:r>
            <a:r>
              <a:rPr lang="en-US" dirty="0" smtClean="0"/>
              <a:t>the asymptotic </a:t>
            </a:r>
            <a:r>
              <a:rPr lang="en-US" dirty="0"/>
              <a:t>approximation as computed by the R package </a:t>
            </a:r>
            <a:r>
              <a:rPr lang="en-US" dirty="0" err="1"/>
              <a:t>survdiff</a:t>
            </a:r>
            <a:r>
              <a:rPr lang="en-US" dirty="0"/>
              <a:t> to the exact p-value as computed </a:t>
            </a:r>
            <a:r>
              <a:rPr lang="en-US" dirty="0" smtClean="0"/>
              <a:t>by </a:t>
            </a:r>
            <a:r>
              <a:rPr lang="en-US" dirty="0" err="1" smtClean="0"/>
              <a:t>ExaLT</a:t>
            </a:r>
            <a:r>
              <a:rPr lang="en-US" dirty="0" smtClean="0"/>
              <a:t>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7645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researchrockstar.com/wp-content/uploads/2011/03/bigstock_Graph_analysis_112332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48" y="5661248"/>
            <a:ext cx="11967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of survival analysis</a:t>
            </a:r>
            <a:endParaRPr lang="en-US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 smtClean="0"/>
                  <a:t>Suppose a set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of genes was sequenced in a collection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/>
                  <a:t> of </a:t>
                </a:r>
                <a:r>
                  <a:rPr lang="en-US" sz="2800" dirty="0" smtClean="0"/>
                  <a:t>patients.</a:t>
                </a:r>
                <a:endParaRPr lang="en-US" sz="2800" dirty="0"/>
              </a:p>
              <a:p>
                <a:r>
                  <a:rPr lang="en-US" sz="2800" dirty="0"/>
                  <a:t>Each sequenced </a:t>
                </a:r>
                <a:r>
                  <a:rPr lang="en-US" sz="2800" dirty="0" smtClean="0"/>
                  <a:t>gene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partitions </a:t>
                </a:r>
                <a:r>
                  <a:rPr lang="en-US" sz="2800" dirty="0"/>
                  <a:t>the set of patients into two subsets</a:t>
                </a:r>
                <a:r>
                  <a:rPr lang="en-US" sz="2800" dirty="0" smtClean="0"/>
                  <a:t>:</a:t>
                </a:r>
              </a:p>
              <a:p>
                <a:pPr lvl="1"/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𝑔</m:t>
                    </m:r>
                    <m:r>
                      <a:rPr lang="en-US" sz="24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 smtClean="0"/>
                  <a:t>- patients with a </a:t>
                </a:r>
                <a:r>
                  <a:rPr lang="en-US" sz="2400" dirty="0"/>
                  <a:t>mutation in </a:t>
                </a:r>
                <a:r>
                  <a:rPr lang="en-US" sz="2400" dirty="0" smtClean="0"/>
                  <a:t>g</a:t>
                </a:r>
              </a:p>
              <a:p>
                <a:pPr lvl="1"/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/>
                          </a:rPr>
                          <m:t>𝑃</m:t>
                        </m:r>
                      </m:e>
                    </m:acc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𝑔</m:t>
                    </m:r>
                    <m:r>
                      <a:rPr lang="en-US" sz="24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 smtClean="0"/>
                  <a:t>- patients </a:t>
                </a:r>
                <a:r>
                  <a:rPr lang="en-US" sz="2400" dirty="0"/>
                  <a:t>with no mutation in g. </a:t>
                </a:r>
                <a:endParaRPr lang="en-US" sz="2400" dirty="0" smtClean="0"/>
              </a:p>
              <a:p>
                <a:r>
                  <a:rPr lang="en-US" sz="2800" dirty="0" smtClean="0"/>
                  <a:t>The </a:t>
                </a:r>
                <a:r>
                  <a:rPr lang="en-US" sz="2800" dirty="0"/>
                  <a:t>goal is to identify genes </a:t>
                </a:r>
                <a:r>
                  <a:rPr lang="en-US" sz="2800" dirty="0" smtClean="0"/>
                  <a:t>whose mutational </a:t>
                </a:r>
                <a:r>
                  <a:rPr lang="en-US" sz="2800" dirty="0"/>
                  <a:t>status is highly correlated with the survival time</a:t>
                </a:r>
                <a:r>
                  <a:rPr lang="en-US" sz="2800" dirty="0" smtClean="0"/>
                  <a:t>, i.e.: the </a:t>
                </a:r>
                <a:r>
                  <a:rPr lang="en-US" sz="2800" dirty="0"/>
                  <a:t>survival distribution </a:t>
                </a:r>
                <a:r>
                  <a:rPr lang="en-US" sz="2800" dirty="0" smtClean="0"/>
                  <a:t>of patients </a:t>
                </a:r>
                <a:r>
                  <a:rPr lang="en-US" sz="2800" dirty="0"/>
                  <a:t>in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𝑃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𝑔</m:t>
                    </m:r>
                    <m:r>
                      <a:rPr lang="en-US" sz="2800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sz="2800" dirty="0"/>
                  <a:t>is different from the survival distribution of patients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259" t="-1213" r="-1630" b="-44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Comparison on TCGA data</a:t>
            </a:r>
            <a:endParaRPr lang="he-I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84784"/>
            <a:ext cx="841369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4248" y="1916832"/>
            <a:ext cx="2339752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400" dirty="0" smtClean="0"/>
              <a:t>Very different p-values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400" dirty="0" smtClean="0"/>
              <a:t>No overlap in top 25 genes on GBM dataset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400" dirty="0" smtClean="0"/>
              <a:t>Several top 10 </a:t>
            </a:r>
            <a:r>
              <a:rPr lang="en-US" sz="1400" dirty="0" err="1" smtClean="0"/>
              <a:t>ExaLT’s</a:t>
            </a:r>
            <a:r>
              <a:rPr lang="en-US" sz="1400" dirty="0" smtClean="0"/>
              <a:t> genes are associated with survival, but non of the approx. are known.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400" dirty="0" smtClean="0"/>
              <a:t>Known genes are ranked low on approx. list.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383704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ExaLT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better ranks known cancer related genes when applied on TCGA data</a:t>
            </a:r>
            <a:endParaRPr lang="he-IL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00808"/>
            <a:ext cx="840255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/>
          <p:cNvSpPr/>
          <p:nvPr/>
        </p:nvSpPr>
        <p:spPr>
          <a:xfrm>
            <a:off x="395535" y="5373216"/>
            <a:ext cx="8385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i="1" dirty="0" smtClean="0"/>
              <a:t>“Thus</a:t>
            </a:r>
            <a:r>
              <a:rPr lang="en-US" i="1" dirty="0"/>
              <a:t>, the exact test implemented by </a:t>
            </a:r>
            <a:r>
              <a:rPr lang="en-US" i="1" dirty="0" err="1"/>
              <a:t>ExaLT</a:t>
            </a:r>
            <a:r>
              <a:rPr lang="en-US" i="1" dirty="0"/>
              <a:t> appears to have higher sensitivity and specificity in </a:t>
            </a:r>
            <a:r>
              <a:rPr lang="en-US" i="1" dirty="0" smtClean="0"/>
              <a:t>detecting mutations </a:t>
            </a:r>
            <a:r>
              <a:rPr lang="en-US" i="1" dirty="0"/>
              <a:t>associated with survival on the sizes of cohorts analyzed in TCGA. </a:t>
            </a:r>
            <a:r>
              <a:rPr lang="en-US" i="1" dirty="0" smtClean="0"/>
              <a:t>“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74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he-IL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paper addresses an important but neglected problem.</a:t>
            </a:r>
          </a:p>
          <a:p>
            <a:r>
              <a:rPr lang="en-US" dirty="0" smtClean="0"/>
              <a:t>Very well written.</a:t>
            </a:r>
          </a:p>
          <a:p>
            <a:r>
              <a:rPr lang="en-US" dirty="0" smtClean="0"/>
              <a:t>Method was tested on both synthetic, randomized and real genomic datasets, yielding good results.</a:t>
            </a:r>
          </a:p>
          <a:p>
            <a:r>
              <a:rPr lang="en-US" dirty="0" smtClean="0"/>
              <a:t>Method is supported by mathematical formulation.</a:t>
            </a:r>
          </a:p>
          <a:p>
            <a:r>
              <a:rPr lang="en-US" dirty="0" smtClean="0"/>
              <a:t>Implementation is provided.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Some of the demonstrations are not convincing.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Recommendation: </a:t>
            </a:r>
            <a:r>
              <a:rPr lang="en-US" b="1" dirty="0" smtClean="0">
                <a:solidFill>
                  <a:srgbClr val="00B050"/>
                </a:solidFill>
              </a:rPr>
              <a:t>ACCEPT</a:t>
            </a:r>
            <a:endParaRPr lang="he-IL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censoring</a:t>
            </a:r>
            <a:endParaRPr lang="en-US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key challenge in </a:t>
            </a:r>
            <a:r>
              <a:rPr lang="en-US" dirty="0" smtClean="0"/>
              <a:t>survival analysis </a:t>
            </a:r>
            <a:r>
              <a:rPr lang="en-US" dirty="0"/>
              <a:t>is dealing with censored patients whose exact survival time is </a:t>
            </a:r>
            <a:r>
              <a:rPr lang="en-US" dirty="0" smtClean="0"/>
              <a:t>unknown.</a:t>
            </a:r>
          </a:p>
          <a:p>
            <a:pPr lvl="1"/>
            <a:r>
              <a:rPr lang="en-US" dirty="0" smtClean="0"/>
              <a:t>Some fraction </a:t>
            </a:r>
            <a:r>
              <a:rPr lang="en-US" dirty="0"/>
              <a:t>of patients remain alive at the conclusion of the </a:t>
            </a:r>
            <a:r>
              <a:rPr lang="en-US" dirty="0" smtClean="0"/>
              <a:t>study</a:t>
            </a:r>
          </a:p>
          <a:p>
            <a:pPr lvl="1"/>
            <a:r>
              <a:rPr lang="en-US" dirty="0" smtClean="0"/>
              <a:t>patients </a:t>
            </a:r>
            <a:r>
              <a:rPr lang="en-US" dirty="0"/>
              <a:t>may leave the study </a:t>
            </a:r>
            <a:r>
              <a:rPr lang="en-US" dirty="0" smtClean="0"/>
              <a:t>during the course of the study for </a:t>
            </a:r>
            <a:r>
              <a:rPr lang="en-US" dirty="0"/>
              <a:t>a variety of reasons, that are unrelated to their treatment or disease </a:t>
            </a:r>
            <a:r>
              <a:rPr lang="en-US" dirty="0" smtClean="0"/>
              <a:t>state.</a:t>
            </a:r>
          </a:p>
          <a:p>
            <a:r>
              <a:rPr lang="en-US" dirty="0"/>
              <a:t>The censored survival time is the last time the patient was observed in the </a:t>
            </a:r>
            <a:r>
              <a:rPr lang="en-US" dirty="0" smtClean="0"/>
              <a:t>study, </a:t>
            </a:r>
            <a:r>
              <a:rPr lang="en-US" dirty="0"/>
              <a:t>which is a lower bound </a:t>
            </a:r>
            <a:r>
              <a:rPr lang="en-US" dirty="0" smtClean="0"/>
              <a:t>for the </a:t>
            </a:r>
            <a:r>
              <a:rPr lang="en-US" dirty="0"/>
              <a:t>patient’s survival </a:t>
            </a:r>
            <a:r>
              <a:rPr lang="en-US" dirty="0" smtClean="0"/>
              <a:t>time.</a:t>
            </a:r>
          </a:p>
          <a:p>
            <a:r>
              <a:rPr lang="en-US" dirty="0"/>
              <a:t>Survival analysis assumes that censoring is non </a:t>
            </a:r>
            <a:r>
              <a:rPr lang="en-US" dirty="0" smtClean="0"/>
              <a:t>informative (unbiased for certain group).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 analysis - Example</a:t>
            </a:r>
            <a:endParaRPr lang="he-I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/>
          <a:lstStyle/>
          <a:p>
            <a:r>
              <a:rPr lang="en-US" dirty="0" smtClean="0"/>
              <a:t>Two groups representing different types of brain tumors.</a:t>
            </a:r>
          </a:p>
          <a:p>
            <a:r>
              <a:rPr lang="en-US" dirty="0" smtClean="0"/>
              <a:t>A:21 + G:30 = 51</a:t>
            </a:r>
          </a:p>
          <a:p>
            <a:r>
              <a:rPr lang="en-US" dirty="0" smtClean="0"/>
              <a:t>* indicates censoring</a:t>
            </a:r>
            <a:endParaRPr lang="he-I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752"/>
            <a:ext cx="1152128" cy="665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0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Kaplan-Meier Estimate</a:t>
            </a:r>
            <a:endParaRPr lang="he-I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752"/>
            <a:ext cx="1152128" cy="665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913" y="1175231"/>
            <a:ext cx="3696495" cy="290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An external file that holds a picture, illustration, etc.&#10;Object name is IJAR-1-274-g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784" y="5414836"/>
            <a:ext cx="3176457" cy="5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/>
          <p:cNvSpPr/>
          <p:nvPr/>
        </p:nvSpPr>
        <p:spPr>
          <a:xfrm>
            <a:off x="1411753" y="4077072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Kaplan–Meier </a:t>
            </a:r>
            <a:r>
              <a:rPr lang="en-US" b="1" dirty="0" smtClean="0"/>
              <a:t>estimator</a:t>
            </a:r>
            <a:r>
              <a:rPr lang="en-US" dirty="0" smtClean="0"/>
              <a:t>, is an </a:t>
            </a:r>
            <a:r>
              <a:rPr lang="en-US" dirty="0"/>
              <a:t>estimator for estimating the survival function from lifetime </a:t>
            </a:r>
            <a:r>
              <a:rPr lang="en-US" dirty="0" smtClean="0"/>
              <a:t>data.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Used to measure </a:t>
            </a:r>
            <a:r>
              <a:rPr lang="en-US" dirty="0"/>
              <a:t>the fraction of patients living for a certain amount of time after </a:t>
            </a:r>
            <a:r>
              <a:rPr lang="en-US" dirty="0" smtClean="0"/>
              <a:t>treatment.</a:t>
            </a:r>
          </a:p>
        </p:txBody>
      </p:sp>
      <p:pic>
        <p:nvPicPr>
          <p:cNvPr id="10244" name="Picture 4" descr="\hat S(t) = \prod\limits_{t_i&lt;t} \frac{n_i-d_i}{n_i}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14836"/>
            <a:ext cx="1485901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לבן 6"/>
          <p:cNvSpPr/>
          <p:nvPr/>
        </p:nvSpPr>
        <p:spPr>
          <a:xfrm>
            <a:off x="6228184" y="5881561"/>
            <a:ext cx="252525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100" dirty="0"/>
              <a:t>When there is no censoring, </a:t>
            </a:r>
            <a:r>
              <a:rPr lang="en-US" sz="1100" i="1" dirty="0" err="1"/>
              <a:t>n</a:t>
            </a:r>
            <a:r>
              <a:rPr lang="en-US" sz="1100" i="1" baseline="-25000" dirty="0" err="1"/>
              <a:t>i</a:t>
            </a:r>
            <a:r>
              <a:rPr lang="en-US" sz="1100" dirty="0"/>
              <a:t> is just the number of survivors just prior to time </a:t>
            </a:r>
            <a:r>
              <a:rPr lang="en-US" sz="1100" i="1" dirty="0" err="1"/>
              <a:t>t</a:t>
            </a:r>
            <a:r>
              <a:rPr lang="en-US" sz="1100" i="1" baseline="-25000" dirty="0" err="1"/>
              <a:t>i</a:t>
            </a:r>
            <a:r>
              <a:rPr lang="en-US" sz="1100" dirty="0"/>
              <a:t>. With censoring, </a:t>
            </a:r>
            <a:r>
              <a:rPr lang="en-US" sz="1100" i="1" dirty="0" err="1"/>
              <a:t>n</a:t>
            </a:r>
            <a:r>
              <a:rPr lang="en-US" sz="1100" i="1" baseline="-25000" dirty="0" err="1"/>
              <a:t>i</a:t>
            </a:r>
            <a:r>
              <a:rPr lang="en-US" sz="1100" dirty="0"/>
              <a:t> is the number of survivors minus the number of losses (censored cases). </a:t>
            </a:r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val="176034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Kaplan-Meier Estimate</a:t>
            </a:r>
            <a:endParaRPr lang="he-I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752"/>
            <a:ext cx="1152128" cy="665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913" y="1175231"/>
            <a:ext cx="3696495" cy="290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מציין מיקום תוכן 2"/>
          <p:cNvSpPr>
            <a:spLocks noGrp="1"/>
          </p:cNvSpPr>
          <p:nvPr>
            <p:ph idx="1"/>
          </p:nvPr>
        </p:nvSpPr>
        <p:spPr>
          <a:xfrm>
            <a:off x="1547664" y="4077070"/>
            <a:ext cx="7427566" cy="2448274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The </a:t>
            </a:r>
            <a:r>
              <a:rPr lang="en-US" sz="2600" dirty="0"/>
              <a:t>Kaplan-Meier survival curve is defined as the probability of surviving in a given length of time while considering time in many small </a:t>
            </a:r>
            <a:r>
              <a:rPr lang="en-US" sz="2600" dirty="0" smtClean="0"/>
              <a:t>intervals.</a:t>
            </a:r>
          </a:p>
          <a:p>
            <a:r>
              <a:rPr lang="en-US" sz="2600" dirty="0" smtClean="0"/>
              <a:t>Assumptions: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300" dirty="0" smtClean="0"/>
              <a:t>At </a:t>
            </a:r>
            <a:r>
              <a:rPr lang="en-US" sz="2300" dirty="0"/>
              <a:t>any </a:t>
            </a:r>
            <a:r>
              <a:rPr lang="en-US" sz="2300" dirty="0" smtClean="0"/>
              <a:t>time, </a:t>
            </a:r>
            <a:r>
              <a:rPr lang="en-US" sz="2300" dirty="0"/>
              <a:t>patients who are censored have the same survival prospects as those who continue to be </a:t>
            </a:r>
            <a:r>
              <a:rPr lang="en-US" sz="2300" dirty="0" smtClean="0"/>
              <a:t>followed.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300" dirty="0" smtClean="0"/>
              <a:t>Same survival </a:t>
            </a:r>
            <a:r>
              <a:rPr lang="en-US" sz="2300" dirty="0"/>
              <a:t>probabilities </a:t>
            </a:r>
            <a:r>
              <a:rPr lang="en-US" sz="2300" dirty="0" smtClean="0"/>
              <a:t>for </a:t>
            </a:r>
            <a:r>
              <a:rPr lang="en-US" sz="2300" dirty="0"/>
              <a:t>subjects recruited early and late in the study</a:t>
            </a:r>
            <a:r>
              <a:rPr lang="en-US" sz="2300" dirty="0" smtClean="0"/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300" dirty="0" smtClean="0"/>
              <a:t>Event happened </a:t>
            </a:r>
            <a:r>
              <a:rPr lang="en-US" sz="2300" dirty="0"/>
              <a:t>at the time </a:t>
            </a:r>
            <a:r>
              <a:rPr lang="en-US" sz="2300" dirty="0" smtClean="0"/>
              <a:t>specified.</a:t>
            </a:r>
            <a:endParaRPr lang="en-US" sz="2300" dirty="0"/>
          </a:p>
          <a:p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8612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Kaplan-Meier plot with censoring indications</a:t>
            </a:r>
            <a:endParaRPr lang="he-I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5362" name="Picture 2" descr="An external file that holds a picture, illustration, etc.&#10;Object name is IJAR-1-274-g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7086601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32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Kaplan-Meier Estimate</a:t>
            </a:r>
            <a:endParaRPr lang="he-I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752"/>
            <a:ext cx="1152128" cy="665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913" y="1175231"/>
            <a:ext cx="3696495" cy="290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מלבן 6"/>
          <p:cNvSpPr/>
          <p:nvPr/>
        </p:nvSpPr>
        <p:spPr>
          <a:xfrm>
            <a:off x="1627776" y="4293096"/>
            <a:ext cx="6912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But, Is the difference in survival between the two groups significant ?</a:t>
            </a:r>
          </a:p>
          <a:p>
            <a:pPr algn="l" rtl="0"/>
            <a:endParaRPr lang="en-US" dirty="0" smtClean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We </a:t>
            </a:r>
            <a:r>
              <a:rPr lang="en-US" dirty="0"/>
              <a:t>could compute survival </a:t>
            </a:r>
            <a:r>
              <a:rPr lang="en-US" dirty="0" smtClean="0"/>
              <a:t>curves </a:t>
            </a:r>
            <a:r>
              <a:rPr lang="en-US" dirty="0"/>
              <a:t>for each </a:t>
            </a:r>
            <a:r>
              <a:rPr lang="en-US" dirty="0" smtClean="0"/>
              <a:t>group and </a:t>
            </a:r>
            <a:r>
              <a:rPr lang="en-US" dirty="0"/>
              <a:t>compare the proportions surviving at any </a:t>
            </a:r>
            <a:r>
              <a:rPr lang="en-US" dirty="0" smtClean="0"/>
              <a:t>specific time.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weakness of this approach is that it does </a:t>
            </a:r>
            <a:r>
              <a:rPr lang="en-US" dirty="0" smtClean="0"/>
              <a:t>not provide </a:t>
            </a:r>
            <a:r>
              <a:rPr lang="en-US" dirty="0"/>
              <a:t>a comparison of the </a:t>
            </a:r>
            <a:r>
              <a:rPr lang="en-US" u="sng" dirty="0"/>
              <a:t>total</a:t>
            </a:r>
            <a:r>
              <a:rPr lang="en-US" dirty="0"/>
              <a:t> survival experience </a:t>
            </a:r>
            <a:r>
              <a:rPr lang="en-US" dirty="0" smtClean="0"/>
              <a:t>of the </a:t>
            </a:r>
            <a:r>
              <a:rPr lang="en-US" dirty="0"/>
              <a:t>two groups, but rather gives a comparison at </a:t>
            </a:r>
            <a:r>
              <a:rPr lang="en-US" dirty="0" smtClean="0"/>
              <a:t>some arbitrary </a:t>
            </a:r>
            <a:r>
              <a:rPr lang="en-US" dirty="0"/>
              <a:t>time point(s</a:t>
            </a:r>
            <a:r>
              <a:rPr lang="en-US" dirty="0" smtClean="0"/>
              <a:t>).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8999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</TotalTime>
  <Words>2028</Words>
  <Application>Microsoft Office PowerPoint</Application>
  <PresentationFormat>‫הצגה על המסך (4:3)</PresentationFormat>
  <Paragraphs>147</Paragraphs>
  <Slides>32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32</vt:i4>
      </vt:variant>
    </vt:vector>
  </HeadingPairs>
  <TitlesOfParts>
    <vt:vector size="33" baseType="lpstr">
      <vt:lpstr>Office Theme</vt:lpstr>
      <vt:lpstr>Accurate Computation of Survival Statistics in Genome-wide Studies</vt:lpstr>
      <vt:lpstr>Introduction to Survival Analysis</vt:lpstr>
      <vt:lpstr>Goal of survival analysis</vt:lpstr>
      <vt:lpstr>Data censoring</vt:lpstr>
      <vt:lpstr>Survival analysis - Example</vt:lpstr>
      <vt:lpstr>Kaplan-Meier Estimate</vt:lpstr>
      <vt:lpstr>Kaplan-Meier Estimate</vt:lpstr>
      <vt:lpstr>Kaplan-Meier plot with censoring indications</vt:lpstr>
      <vt:lpstr>Kaplan-Meier Estimate</vt:lpstr>
      <vt:lpstr>The log-rank test</vt:lpstr>
      <vt:lpstr>Formulation of the log-rank test</vt:lpstr>
      <vt:lpstr>Calculation of log-rank statistic - Example</vt:lpstr>
      <vt:lpstr>Calculation of log-rank statistic - Example</vt:lpstr>
      <vt:lpstr>The log-rank test</vt:lpstr>
      <vt:lpstr>Problems with current implementations of the log-rank test when applied to genomic studies</vt:lpstr>
      <vt:lpstr>מצגת של PowerPoint</vt:lpstr>
      <vt:lpstr>Challenges in developing a test based on an exact distribution</vt:lpstr>
      <vt:lpstr>The ExaLT Algorithm Exact Log-rank Test</vt:lpstr>
      <vt:lpstr>Vector representation of the log-rank test</vt:lpstr>
      <vt:lpstr>Vector representation of the log-rank test</vt:lpstr>
      <vt:lpstr>Calculating the p-values using step functions</vt:lpstr>
      <vt:lpstr>מצגת של PowerPoint</vt:lpstr>
      <vt:lpstr>Results</vt:lpstr>
      <vt:lpstr>Accuracy of Asymptotic Approximations</vt:lpstr>
      <vt:lpstr>מצגת של PowerPoint</vt:lpstr>
      <vt:lpstr>Accuracy of Asymptotic Approximations</vt:lpstr>
      <vt:lpstr>Comparison on randomized cancer dataset</vt:lpstr>
      <vt:lpstr>Comparing ExaLT’s p-values to those reported by 3 published cancer studies</vt:lpstr>
      <vt:lpstr>TCGA Cancer data</vt:lpstr>
      <vt:lpstr>Comparison on TCGA data</vt:lpstr>
      <vt:lpstr>ExaLT better ranks known cancer related genes when applied on TCGA data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Accurate Computation of Survival Statistics in Genome-wide Studies</dc:title>
  <dc:creator>DN</dc:creator>
  <cp:lastModifiedBy>DN</cp:lastModifiedBy>
  <cp:revision>149</cp:revision>
  <dcterms:created xsi:type="dcterms:W3CDTF">2013-10-26T19:57:52Z</dcterms:created>
  <dcterms:modified xsi:type="dcterms:W3CDTF">2013-10-30T09:14:20Z</dcterms:modified>
</cp:coreProperties>
</file>